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29"/>
  </p:notesMasterIdLst>
  <p:handoutMasterIdLst>
    <p:handoutMasterId r:id="rId30"/>
  </p:handoutMasterIdLst>
  <p:sldIdLst>
    <p:sldId id="271" r:id="rId8"/>
    <p:sldId id="272" r:id="rId9"/>
    <p:sldId id="259" r:id="rId10"/>
    <p:sldId id="269" r:id="rId11"/>
    <p:sldId id="270" r:id="rId12"/>
    <p:sldId id="273" r:id="rId13"/>
    <p:sldId id="261" r:id="rId14"/>
    <p:sldId id="267" r:id="rId15"/>
    <p:sldId id="260" r:id="rId16"/>
    <p:sldId id="277" r:id="rId17"/>
    <p:sldId id="278" r:id="rId18"/>
    <p:sldId id="279" r:id="rId19"/>
    <p:sldId id="282" r:id="rId20"/>
    <p:sldId id="280" r:id="rId21"/>
    <p:sldId id="275" r:id="rId22"/>
    <p:sldId id="281" r:id="rId23"/>
    <p:sldId id="285" r:id="rId24"/>
    <p:sldId id="264" r:id="rId25"/>
    <p:sldId id="284" r:id="rId26"/>
    <p:sldId id="286" r:id="rId27"/>
    <p:sldId id="26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67"/>
            <p14:sldId id="260"/>
            <p14:sldId id="277"/>
            <p14:sldId id="278"/>
            <p14:sldId id="279"/>
            <p14:sldId id="282"/>
            <p14:sldId id="280"/>
            <p14:sldId id="275"/>
            <p14:sldId id="281"/>
            <p14:sldId id="285"/>
            <p14:sldId id="264"/>
            <p14:sldId id="284"/>
            <p14:sldId id="286"/>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D86E76-5E34-9E4B-8E7C-460B046EEF35}" v="11" dt="2024-06-25T06:20:45.7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50"/>
    <p:restoredTop sz="94658"/>
  </p:normalViewPr>
  <p:slideViewPr>
    <p:cSldViewPr snapToGrid="0">
      <p:cViewPr varScale="1">
        <p:scale>
          <a:sx n="120" d="100"/>
          <a:sy n="120" d="100"/>
        </p:scale>
        <p:origin x="632" y="18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customXml" Target="../customXml/item3.xml"/><Relationship Id="rId21" Type="http://schemas.openxmlformats.org/officeDocument/2006/relationships/slide" Target="slides/slide14.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handoutMaster" Target="handoutMasters/handoutMaster1.xml"/><Relationship Id="rId35" Type="http://schemas.microsoft.com/office/2015/10/relationships/revisionInfo" Target="revisionInfo.xml"/><Relationship Id="rId8"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26/06/2024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26/06/2024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7.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5.png"/><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2" Type="http://schemas.openxmlformats.org/officeDocument/2006/relationships/slideLayout" Target="../slideLayouts/slideLayout8.xml"/><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6.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t>
            </a:r>
            <a:r>
              <a:rPr lang="en-GB" b="1" dirty="0" err="1">
                <a:solidFill>
                  <a:srgbClr val="346296"/>
                </a:solidFill>
              </a:rPr>
              <a:t>Steve_MSFT</a:t>
            </a:r>
            <a:endParaRPr lang="en-GB" b="1" dirty="0">
              <a:solidFill>
                <a:srgbClr val="346296"/>
              </a:solidFill>
            </a:endParaRPr>
          </a:p>
        </p:txBody>
      </p:sp>
      <p:pic>
        <p:nvPicPr>
          <p:cNvPr id="2" name="Image 1" descr="Une image contenant capture d’écran, ligne, Graphique, Bleu électrique&#10;&#10;Description générée automatiquement">
            <a:extLst>
              <a:ext uri="{FF2B5EF4-FFF2-40B4-BE49-F238E27FC236}">
                <a16:creationId xmlns:a16="http://schemas.microsoft.com/office/drawing/2014/main" id="{EC42AD5F-B6B5-8DD5-EE15-B684945B572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Espace réservé du numéro de diapositive 5">
            <a:extLst>
              <a:ext uri="{FF2B5EF4-FFF2-40B4-BE49-F238E27FC236}">
                <a16:creationId xmlns:a16="http://schemas.microsoft.com/office/drawing/2014/main" id="{6122872C-58E4-4D8E-43AD-82C6D51A6C2A}"/>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a:t>
            </a:r>
            <a:r>
              <a:rPr lang="en-GB" b="1" dirty="0" err="1">
                <a:solidFill>
                  <a:srgbClr val="346296"/>
                </a:solidFill>
              </a:rPr>
              <a:t>Steve_MSFT</a:t>
            </a:r>
            <a:endParaRPr lang="en-GB" b="1" dirty="0">
              <a:solidFill>
                <a:srgbClr val="346296"/>
              </a:solidFill>
            </a:endParaRPr>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pic>
        <p:nvPicPr>
          <p:cNvPr id="11" name="Image 10" descr="Une image contenant capture d’écran, ligne, Graphique, Bleu électrique&#10;&#10;Description générée automatiquement">
            <a:extLst>
              <a:ext uri="{FF2B5EF4-FFF2-40B4-BE49-F238E27FC236}">
                <a16:creationId xmlns:a16="http://schemas.microsoft.com/office/drawing/2014/main" id="{8F580B04-0A71-F403-17DA-BF3F734827E2}"/>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6663043" y="6367194"/>
            <a:ext cx="342783" cy="350754"/>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a:t>Dear Speaker, we are thrilled and honored to have you with us in Antwerp in 2024. Take your time and read this before you prepare your session. </a:t>
            </a:r>
          </a:p>
          <a:p>
            <a:pPr>
              <a:lnSpc>
                <a:spcPct val="110000"/>
              </a:lnSpc>
            </a:pPr>
            <a:endParaRPr lang="en-US" sz="1600"/>
          </a:p>
          <a:p>
            <a:pPr>
              <a:lnSpc>
                <a:spcPct val="110000"/>
              </a:lnSpc>
              <a:spcAft>
                <a:spcPts val="1000"/>
              </a:spcAft>
            </a:pPr>
            <a:r>
              <a:rPr lang="en-US" sz="1600"/>
              <a:t>Since most of you have been with us before, you will already know a lot about </a:t>
            </a:r>
            <a:r>
              <a:rPr lang="en-US" sz="1600" err="1"/>
              <a:t>PSConfEU</a:t>
            </a:r>
            <a:r>
              <a:rPr lang="en-US" sz="1600"/>
              <a:t>. You know that we try to capture all sessions carefully and publish your work on YouTube. </a:t>
            </a:r>
            <a:r>
              <a:rPr lang="en-US" sz="1600" b="1" u="sng"/>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a:t>Your screen resolution should be</a:t>
            </a:r>
            <a:br>
              <a:rPr lang="en-US" sz="1600"/>
            </a:br>
            <a:r>
              <a:rPr lang="en-US" sz="1600"/>
              <a:t>1920x1080 </a:t>
            </a:r>
            <a:r>
              <a:rPr lang="en-US" sz="1600" err="1"/>
              <a:t>px</a:t>
            </a:r>
            <a:r>
              <a:rPr lang="en-US" sz="1600"/>
              <a:t> (</a:t>
            </a:r>
            <a:r>
              <a:rPr lang="en-US" sz="1600" err="1"/>
              <a:t>FullHD</a:t>
            </a:r>
            <a:r>
              <a:rPr lang="en-US" sz="1600"/>
              <a:t>)</a:t>
            </a:r>
          </a:p>
          <a:p>
            <a:pPr marL="285750" indent="-285750">
              <a:lnSpc>
                <a:spcPct val="110000"/>
              </a:lnSpc>
              <a:buClr>
                <a:srgbClr val="C00000"/>
              </a:buClr>
              <a:buFont typeface="Arial" panose="020B0604020202020204" pitchFamily="34" charset="0"/>
              <a:buChar char="•"/>
            </a:pPr>
            <a:r>
              <a:rPr lang="en-US" sz="1600"/>
              <a:t>You should provide a full size HDMI socket</a:t>
            </a:r>
          </a:p>
          <a:p>
            <a:pPr marL="285750" indent="-285750">
              <a:lnSpc>
                <a:spcPct val="110000"/>
              </a:lnSpc>
              <a:buClr>
                <a:srgbClr val="C00000"/>
              </a:buClr>
              <a:buFont typeface="Arial" panose="020B0604020202020204" pitchFamily="34" charset="0"/>
              <a:buChar char="•"/>
            </a:pPr>
            <a:r>
              <a:rPr lang="en-US" sz="1600"/>
              <a:t>Mirror your screen</a:t>
            </a:r>
          </a:p>
          <a:p>
            <a:pPr marL="285750" indent="-285750">
              <a:lnSpc>
                <a:spcPct val="110000"/>
              </a:lnSpc>
              <a:buClr>
                <a:srgbClr val="C00000"/>
              </a:buClr>
              <a:buFont typeface="Arial" panose="020B0604020202020204" pitchFamily="34" charset="0"/>
              <a:buChar char="•"/>
            </a:pPr>
            <a:r>
              <a:rPr lang="en-US" sz="1600"/>
              <a:t>Disable "Presenter View" in PowerPoint</a:t>
            </a:r>
          </a:p>
          <a:p>
            <a:pPr marL="285750" indent="-285750">
              <a:lnSpc>
                <a:spcPct val="110000"/>
              </a:lnSpc>
              <a:buClr>
                <a:srgbClr val="C00000"/>
              </a:buClr>
              <a:buFont typeface="Arial" panose="020B0604020202020204" pitchFamily="34" charset="0"/>
              <a:buChar char="•"/>
            </a:pPr>
            <a:r>
              <a:rPr lang="en-US" sz="1600"/>
              <a:t>Using MAC or Surface book? </a:t>
            </a:r>
            <a:br>
              <a:rPr lang="en-US" sz="1600"/>
            </a:br>
            <a:r>
              <a:rPr lang="en-US" sz="1600"/>
              <a:t>Be aware of HDCP!</a:t>
            </a:r>
          </a:p>
          <a:p>
            <a:pPr marL="285750" indent="-285750">
              <a:lnSpc>
                <a:spcPct val="110000"/>
              </a:lnSpc>
              <a:buFont typeface="Arial" panose="020B0604020202020204" pitchFamily="34" charset="0"/>
              <a:buChar char="•"/>
            </a:pPr>
            <a:endParaRPr lang="en-US" sz="1600"/>
          </a:p>
          <a:p>
            <a:pPr>
              <a:lnSpc>
                <a:spcPct val="110000"/>
              </a:lnSpc>
            </a:pPr>
            <a:endParaRPr lang="en-US" sz="160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err="1">
                <a:highlight>
                  <a:srgbClr val="00FF00"/>
                </a:highlight>
              </a:rPr>
              <a:t>about_SlideDeck</a:t>
            </a:r>
            <a:endParaRPr lang="en-US" sz="1600" b="1">
              <a:highlight>
                <a:srgbClr val="00FF00"/>
              </a:highlight>
            </a:endParaRPr>
          </a:p>
          <a:p>
            <a:pPr>
              <a:lnSpc>
                <a:spcPct val="110000"/>
              </a:lnSpc>
            </a:pPr>
            <a:r>
              <a:rPr lang="en-US" sz="1600"/>
              <a:t>The actual presentation starts with slide 6 ("Session title"). The first five slides have a purely </a:t>
            </a:r>
            <a:r>
              <a:rPr lang="en-US" sz="1600" err="1"/>
              <a:t>organisational</a:t>
            </a:r>
            <a:r>
              <a:rPr lang="en-US" sz="1600"/>
              <a:t> purpose. During the break before your session, you should start the presentation with slide 2 ("Next up"), so that the audience knows that they are in the right room. It's fine if you start chatting with the audience during this break, </a:t>
            </a:r>
            <a:r>
              <a:rPr lang="en-US" sz="1600" b="1"/>
              <a:t>but</a:t>
            </a:r>
            <a:r>
              <a:rPr lang="en-US" sz="1600"/>
              <a:t> </a:t>
            </a:r>
            <a:r>
              <a:rPr lang="en-US" sz="1600" b="1"/>
              <a:t>we need a precise starting point for your presentation </a:t>
            </a:r>
            <a:r>
              <a:rPr lang="en-US" sz="1600"/>
              <a:t>in terms of editing your video. That means: </a:t>
            </a:r>
          </a:p>
          <a:p>
            <a:pPr>
              <a:lnSpc>
                <a:spcPct val="110000"/>
              </a:lnSpc>
            </a:pPr>
            <a:r>
              <a:rPr lang="en-US" sz="1600"/>
              <a:t>The recording of your presentation will start after the countdown. </a:t>
            </a:r>
            <a:r>
              <a:rPr lang="en-US" sz="1600" b="1"/>
              <a:t>Please  (RE)START talking after the countdown</a:t>
            </a:r>
            <a:r>
              <a:rPr lang="en-US" sz="1600"/>
              <a:t>, not during it! Otherwise your recording will start with a half sentence.  </a:t>
            </a:r>
          </a:p>
          <a:p>
            <a:pPr>
              <a:lnSpc>
                <a:spcPct val="110000"/>
              </a:lnSpc>
            </a:pPr>
            <a:r>
              <a:rPr lang="en-US" sz="1600"/>
              <a:t>It is not necessary to explicitly signal to the PA operator, this is your signal! </a:t>
            </a:r>
          </a:p>
          <a:p>
            <a:pPr>
              <a:lnSpc>
                <a:spcPct val="110000"/>
              </a:lnSpc>
            </a:pPr>
            <a:endParaRPr lang="en-US" sz="1600"/>
          </a:p>
          <a:p>
            <a:pPr>
              <a:lnSpc>
                <a:spcPct val="110000"/>
              </a:lnSpc>
            </a:pPr>
            <a:r>
              <a:rPr lang="en-US" sz="1600"/>
              <a:t>Finally, do you have to use this slide deck? </a:t>
            </a:r>
            <a:br>
              <a:rPr lang="en-US" sz="1600"/>
            </a:br>
            <a:r>
              <a:rPr lang="en-US" sz="1600"/>
              <a:t>No, you are free to present the way you like it. But you are asked </a:t>
            </a:r>
            <a:br>
              <a:rPr lang="en-US" sz="1600"/>
            </a:br>
            <a:r>
              <a:rPr lang="en-US" sz="1600"/>
              <a:t>to use the intro slides: countdown, session title, sponsor slide.</a:t>
            </a:r>
            <a:br>
              <a:rPr lang="en-US" sz="1600"/>
            </a:br>
            <a:r>
              <a:rPr lang="en-US" sz="1600"/>
              <a:t>Beyond that, use what is good for the cause – from no slides to sketches from your children, from </a:t>
            </a:r>
            <a:r>
              <a:rPr lang="en-US" sz="1600" err="1"/>
              <a:t>Jupyter</a:t>
            </a:r>
            <a:r>
              <a:rPr lang="en-US" sz="1600"/>
              <a:t> to $</a:t>
            </a:r>
            <a:r>
              <a:rPr lang="en-US" sz="1600" err="1"/>
              <a:t>youNameIt</a:t>
            </a:r>
            <a:r>
              <a:rPr lang="en-US" sz="1600"/>
              <a:t>. </a:t>
            </a:r>
          </a:p>
          <a:p>
            <a:pPr>
              <a:lnSpc>
                <a:spcPct val="110000"/>
              </a:lnSpc>
              <a:spcAft>
                <a:spcPts val="1000"/>
              </a:spcAft>
            </a:pPr>
            <a:r>
              <a:rPr lang="en-US" sz="1600"/>
              <a:t>You will find additional information in the notes below.</a:t>
            </a:r>
          </a:p>
          <a:p>
            <a:pPr>
              <a:lnSpc>
                <a:spcPct val="110000"/>
              </a:lnSpc>
            </a:pPr>
            <a:r>
              <a:rPr lang="en-US" sz="1600" i="1"/>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DCC08-2278-220B-BAC7-0FDBC3A0E6F6}"/>
              </a:ext>
            </a:extLst>
          </p:cNvPr>
          <p:cNvSpPr>
            <a:spLocks noGrp="1"/>
          </p:cNvSpPr>
          <p:nvPr>
            <p:ph type="title"/>
          </p:nvPr>
        </p:nvSpPr>
        <p:spPr/>
        <p:txBody>
          <a:bodyPr/>
          <a:lstStyle/>
          <a:p>
            <a:r>
              <a:rPr lang="en-US" dirty="0">
                <a:ln>
                  <a:solidFill>
                    <a:schemeClr val="tx1"/>
                  </a:solidFill>
                </a:ln>
                <a:solidFill>
                  <a:schemeClr val="bg1"/>
                </a:solidFill>
                <a:effectLst>
                  <a:outerShdw blurRad="50800" dist="38100" dir="5400000" algn="t" rotWithShape="0">
                    <a:prstClr val="black">
                      <a:alpha val="40000"/>
                    </a:prstClr>
                  </a:outerShdw>
                </a:effectLst>
              </a:rPr>
              <a:t>In the beginning…</a:t>
            </a:r>
          </a:p>
        </p:txBody>
      </p:sp>
      <p:sp>
        <p:nvSpPr>
          <p:cNvPr id="3" name="Content Placeholder 2">
            <a:extLst>
              <a:ext uri="{FF2B5EF4-FFF2-40B4-BE49-F238E27FC236}">
                <a16:creationId xmlns:a16="http://schemas.microsoft.com/office/drawing/2014/main" id="{B1DD0810-2684-51B0-10A1-B0A8F910C500}"/>
              </a:ext>
            </a:extLst>
          </p:cNvPr>
          <p:cNvSpPr>
            <a:spLocks noGrp="1"/>
          </p:cNvSpPr>
          <p:nvPr>
            <p:ph idx="1"/>
          </p:nvPr>
        </p:nvSpPr>
        <p:spPr/>
        <p:txBody>
          <a:bodyPr/>
          <a:lstStyle/>
          <a:p>
            <a:r>
              <a:rPr lang="en-US" dirty="0"/>
              <a:t>Manual processes</a:t>
            </a:r>
          </a:p>
          <a:p>
            <a:r>
              <a:rPr lang="en-US" dirty="0"/>
              <a:t>Single systems</a:t>
            </a:r>
          </a:p>
          <a:p>
            <a:r>
              <a:rPr lang="en-US" dirty="0"/>
              <a:t>Fragile</a:t>
            </a:r>
          </a:p>
        </p:txBody>
      </p:sp>
    </p:spTree>
    <p:extLst>
      <p:ext uri="{BB962C8B-B14F-4D97-AF65-F5344CB8AC3E}">
        <p14:creationId xmlns:p14="http://schemas.microsoft.com/office/powerpoint/2010/main" val="1552658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FC89E-F419-36FE-5BBA-93DAD601378F}"/>
              </a:ext>
            </a:extLst>
          </p:cNvPr>
          <p:cNvSpPr>
            <a:spLocks noGrp="1"/>
          </p:cNvSpPr>
          <p:nvPr>
            <p:ph type="title"/>
          </p:nvPr>
        </p:nvSpPr>
        <p:spPr/>
        <p:txBody>
          <a:bodyPr/>
          <a:lstStyle/>
          <a:p>
            <a:r>
              <a:rPr lang="en-US" dirty="0">
                <a:ln>
                  <a:solidFill>
                    <a:schemeClr val="tx1"/>
                  </a:solidFill>
                </a:ln>
                <a:solidFill>
                  <a:schemeClr val="bg1"/>
                </a:solidFill>
                <a:effectLst>
                  <a:outerShdw blurRad="50800" dist="38100" dir="5400000" algn="t" rotWithShape="0">
                    <a:prstClr val="black">
                      <a:alpha val="40000"/>
                    </a:prstClr>
                  </a:outerShdw>
                </a:effectLst>
              </a:rPr>
              <a:t>Scripting!</a:t>
            </a:r>
          </a:p>
        </p:txBody>
      </p:sp>
      <p:sp>
        <p:nvSpPr>
          <p:cNvPr id="3" name="Content Placeholder 2">
            <a:extLst>
              <a:ext uri="{FF2B5EF4-FFF2-40B4-BE49-F238E27FC236}">
                <a16:creationId xmlns:a16="http://schemas.microsoft.com/office/drawing/2014/main" id="{4E13BA3D-FD66-182C-2C61-E0FDAF6FE334}"/>
              </a:ext>
            </a:extLst>
          </p:cNvPr>
          <p:cNvSpPr>
            <a:spLocks noGrp="1"/>
          </p:cNvSpPr>
          <p:nvPr>
            <p:ph idx="1"/>
          </p:nvPr>
        </p:nvSpPr>
        <p:spPr>
          <a:xfrm>
            <a:off x="838200" y="4643791"/>
            <a:ext cx="10515600" cy="1849084"/>
          </a:xfrm>
          <a:ln>
            <a:solidFill>
              <a:schemeClr val="tx1"/>
            </a:solidFill>
          </a:ln>
        </p:spPr>
        <p:txBody>
          <a:bodyPr>
            <a:normAutofit/>
          </a:bodyPr>
          <a:lstStyle/>
          <a:p>
            <a:r>
              <a:rPr lang="en-US" b="1" dirty="0">
                <a:solidFill>
                  <a:schemeClr val="bg1"/>
                </a:solidFill>
              </a:rPr>
              <a:t>Inconsistency</a:t>
            </a:r>
          </a:p>
          <a:p>
            <a:r>
              <a:rPr lang="en-US" b="1" dirty="0">
                <a:solidFill>
                  <a:schemeClr val="bg1"/>
                </a:solidFill>
              </a:rPr>
              <a:t>Error prone</a:t>
            </a:r>
          </a:p>
          <a:p>
            <a:r>
              <a:rPr lang="en-US" b="1" dirty="0">
                <a:solidFill>
                  <a:schemeClr val="bg1"/>
                </a:solidFill>
              </a:rPr>
              <a:t>HUGE!</a:t>
            </a:r>
          </a:p>
        </p:txBody>
      </p:sp>
    </p:spTree>
    <p:extLst>
      <p:ext uri="{BB962C8B-B14F-4D97-AF65-F5344CB8AC3E}">
        <p14:creationId xmlns:p14="http://schemas.microsoft.com/office/powerpoint/2010/main" val="2790933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73936-7CE7-CBD5-0D50-44510664AC7C}"/>
              </a:ext>
            </a:extLst>
          </p:cNvPr>
          <p:cNvSpPr>
            <a:spLocks noGrp="1"/>
          </p:cNvSpPr>
          <p:nvPr>
            <p:ph type="title"/>
          </p:nvPr>
        </p:nvSpPr>
        <p:spPr>
          <a:effectLst>
            <a:outerShdw blurRad="50800" dist="38100" dir="5400000" algn="t" rotWithShape="0">
              <a:prstClr val="black">
                <a:alpha val="40000"/>
              </a:prstClr>
            </a:outerShdw>
          </a:effectLst>
        </p:spPr>
        <p:txBody>
          <a:bodyPr/>
          <a:lstStyle/>
          <a:p>
            <a:r>
              <a:rPr lang="en-US" dirty="0">
                <a:ln>
                  <a:solidFill>
                    <a:schemeClr val="tx1"/>
                  </a:solidFill>
                </a:ln>
                <a:solidFill>
                  <a:schemeClr val="bg1"/>
                </a:solidFill>
              </a:rPr>
              <a:t>Configuration as code</a:t>
            </a:r>
          </a:p>
        </p:txBody>
      </p:sp>
      <p:sp>
        <p:nvSpPr>
          <p:cNvPr id="3" name="Content Placeholder 2">
            <a:extLst>
              <a:ext uri="{FF2B5EF4-FFF2-40B4-BE49-F238E27FC236}">
                <a16:creationId xmlns:a16="http://schemas.microsoft.com/office/drawing/2014/main" id="{ABA76A42-9937-5EEA-03D4-E0D677577BF2}"/>
              </a:ext>
            </a:extLst>
          </p:cNvPr>
          <p:cNvSpPr>
            <a:spLocks noGrp="1"/>
          </p:cNvSpPr>
          <p:nvPr>
            <p:ph idx="1"/>
          </p:nvPr>
        </p:nvSpPr>
        <p:spPr/>
        <p:txBody>
          <a:bodyPr/>
          <a:lstStyle/>
          <a:p>
            <a:r>
              <a:rPr lang="en-US" b="1" dirty="0">
                <a:ln>
                  <a:solidFill>
                    <a:schemeClr val="tx1"/>
                  </a:solidFill>
                </a:ln>
                <a:solidFill>
                  <a:schemeClr val="bg1"/>
                </a:solidFill>
              </a:rPr>
              <a:t>Shift complexity to resources</a:t>
            </a:r>
          </a:p>
          <a:p>
            <a:r>
              <a:rPr lang="en-US" b="1" dirty="0">
                <a:ln>
                  <a:solidFill>
                    <a:schemeClr val="tx1"/>
                  </a:solidFill>
                </a:ln>
                <a:solidFill>
                  <a:schemeClr val="bg1"/>
                </a:solidFill>
              </a:rPr>
              <a:t>Focus on declaring desired state</a:t>
            </a:r>
          </a:p>
          <a:p>
            <a:pPr marL="0" indent="0">
              <a:buNone/>
            </a:pPr>
            <a:endParaRPr lang="en-US" dirty="0"/>
          </a:p>
        </p:txBody>
      </p:sp>
    </p:spTree>
    <p:extLst>
      <p:ext uri="{BB962C8B-B14F-4D97-AF65-F5344CB8AC3E}">
        <p14:creationId xmlns:p14="http://schemas.microsoft.com/office/powerpoint/2010/main" val="337986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61179-3328-369A-0729-2109D7C39124}"/>
              </a:ext>
            </a:extLst>
          </p:cNvPr>
          <p:cNvSpPr>
            <a:spLocks noGrp="1"/>
          </p:cNvSpPr>
          <p:nvPr>
            <p:ph type="title"/>
          </p:nvPr>
        </p:nvSpPr>
        <p:spPr/>
        <p:txBody>
          <a:bodyPr/>
          <a:lstStyle/>
          <a:p>
            <a:r>
              <a:rPr lang="en-US" dirty="0">
                <a:ln>
                  <a:solidFill>
                    <a:schemeClr val="tx1"/>
                  </a:solidFill>
                </a:ln>
                <a:solidFill>
                  <a:schemeClr val="bg1"/>
                </a:solidFill>
                <a:effectLst>
                  <a:outerShdw blurRad="50800" dist="38100" dir="5400000" algn="t" rotWithShape="0">
                    <a:prstClr val="black">
                      <a:alpha val="40000"/>
                    </a:prstClr>
                  </a:outerShdw>
                </a:effectLst>
              </a:rPr>
              <a:t>Then came DSC</a:t>
            </a:r>
          </a:p>
        </p:txBody>
      </p:sp>
    </p:spTree>
    <p:extLst>
      <p:ext uri="{BB962C8B-B14F-4D97-AF65-F5344CB8AC3E}">
        <p14:creationId xmlns:p14="http://schemas.microsoft.com/office/powerpoint/2010/main" val="38862849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616AF-2D9B-608A-9463-77C712C36C82}"/>
              </a:ext>
            </a:extLst>
          </p:cNvPr>
          <p:cNvSpPr>
            <a:spLocks noGrp="1"/>
          </p:cNvSpPr>
          <p:nvPr>
            <p:ph type="title"/>
          </p:nvPr>
        </p:nvSpPr>
        <p:spPr>
          <a:effectLst>
            <a:outerShdw blurRad="50800" dist="38100" dir="5400000" algn="t" rotWithShape="0">
              <a:prstClr val="black">
                <a:alpha val="40000"/>
              </a:prstClr>
            </a:outerShdw>
          </a:effectLst>
        </p:spPr>
        <p:txBody>
          <a:bodyPr/>
          <a:lstStyle/>
          <a:p>
            <a:r>
              <a:rPr lang="en-US" dirty="0">
                <a:ln>
                  <a:solidFill>
                    <a:schemeClr val="tx1"/>
                  </a:solidFill>
                </a:ln>
                <a:solidFill>
                  <a:schemeClr val="bg1"/>
                </a:solidFill>
              </a:rPr>
              <a:t>DSC v1</a:t>
            </a:r>
          </a:p>
        </p:txBody>
      </p:sp>
      <p:sp>
        <p:nvSpPr>
          <p:cNvPr id="3" name="Content Placeholder 2">
            <a:extLst>
              <a:ext uri="{FF2B5EF4-FFF2-40B4-BE49-F238E27FC236}">
                <a16:creationId xmlns:a16="http://schemas.microsoft.com/office/drawing/2014/main" id="{652F0E91-70B9-E158-C8ED-DFB0FFD26B8C}"/>
              </a:ext>
            </a:extLst>
          </p:cNvPr>
          <p:cNvSpPr>
            <a:spLocks noGrp="1"/>
          </p:cNvSpPr>
          <p:nvPr>
            <p:ph idx="1"/>
          </p:nvPr>
        </p:nvSpPr>
        <p:spPr/>
        <p:txBody>
          <a:bodyPr/>
          <a:lstStyle/>
          <a:p>
            <a:r>
              <a:rPr lang="en-US" b="1" dirty="0">
                <a:ln>
                  <a:solidFill>
                    <a:schemeClr val="tx1"/>
                  </a:solidFill>
                </a:ln>
                <a:solidFill>
                  <a:schemeClr val="bg1"/>
                </a:solidFill>
              </a:rPr>
              <a:t>Windows focused (very limited Linux support)</a:t>
            </a:r>
          </a:p>
          <a:p>
            <a:r>
              <a:rPr lang="en-US" b="1" dirty="0">
                <a:ln>
                  <a:solidFill>
                    <a:schemeClr val="tx1"/>
                  </a:solidFill>
                </a:ln>
                <a:solidFill>
                  <a:schemeClr val="bg1"/>
                </a:solidFill>
              </a:rPr>
              <a:t>Local Configuration Manager (LCM)</a:t>
            </a:r>
          </a:p>
          <a:p>
            <a:r>
              <a:rPr lang="en-US" b="1" dirty="0">
                <a:ln>
                  <a:solidFill>
                    <a:schemeClr val="tx1"/>
                  </a:solidFill>
                </a:ln>
                <a:solidFill>
                  <a:schemeClr val="bg1"/>
                </a:solidFill>
              </a:rPr>
              <a:t>WMI, PowerShell script, PowerShell class resources</a:t>
            </a:r>
          </a:p>
          <a:p>
            <a:r>
              <a:rPr lang="en-US" b="1" dirty="0">
                <a:ln>
                  <a:solidFill>
                    <a:schemeClr val="tx1"/>
                  </a:solidFill>
                </a:ln>
                <a:solidFill>
                  <a:schemeClr val="bg1"/>
                </a:solidFill>
              </a:rPr>
              <a:t>Get, Set, Test</a:t>
            </a:r>
          </a:p>
          <a:p>
            <a:r>
              <a:rPr lang="en-US" b="1" dirty="0">
                <a:ln>
                  <a:solidFill>
                    <a:schemeClr val="tx1"/>
                  </a:solidFill>
                </a:ln>
                <a:solidFill>
                  <a:schemeClr val="bg1"/>
                </a:solidFill>
              </a:rPr>
              <a:t>MOF configuration and schema</a:t>
            </a:r>
          </a:p>
          <a:p>
            <a:endParaRPr lang="en-US" dirty="0"/>
          </a:p>
        </p:txBody>
      </p:sp>
    </p:spTree>
    <p:extLst>
      <p:ext uri="{BB962C8B-B14F-4D97-AF65-F5344CB8AC3E}">
        <p14:creationId xmlns:p14="http://schemas.microsoft.com/office/powerpoint/2010/main" val="2155682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67A24-A7ED-E2FB-FDDC-147F8504701E}"/>
              </a:ext>
            </a:extLst>
          </p:cNvPr>
          <p:cNvSpPr>
            <a:spLocks noGrp="1"/>
          </p:cNvSpPr>
          <p:nvPr>
            <p:ph type="title"/>
          </p:nvPr>
        </p:nvSpPr>
        <p:spPr>
          <a:effectLst>
            <a:outerShdw blurRad="50800" dist="38100" dir="5400000" algn="t" rotWithShape="0">
              <a:schemeClr val="bg1">
                <a:alpha val="40000"/>
              </a:schemeClr>
            </a:outerShdw>
          </a:effectLst>
        </p:spPr>
        <p:txBody>
          <a:bodyPr/>
          <a:lstStyle/>
          <a:p>
            <a:r>
              <a:rPr lang="en-US" dirty="0">
                <a:ln>
                  <a:solidFill>
                    <a:schemeClr val="tx1"/>
                  </a:solidFill>
                </a:ln>
                <a:solidFill>
                  <a:schemeClr val="bg1"/>
                </a:solidFill>
                <a:effectLst>
                  <a:outerShdw blurRad="50800" dist="50800" dir="5400000" algn="ctr" rotWithShape="0">
                    <a:schemeClr val="tx1"/>
                  </a:outerShdw>
                </a:effectLst>
              </a:rPr>
              <a:t>DSC v2</a:t>
            </a:r>
          </a:p>
        </p:txBody>
      </p:sp>
      <p:sp>
        <p:nvSpPr>
          <p:cNvPr id="3" name="Content Placeholder 2">
            <a:extLst>
              <a:ext uri="{FF2B5EF4-FFF2-40B4-BE49-F238E27FC236}">
                <a16:creationId xmlns:a16="http://schemas.microsoft.com/office/drawing/2014/main" id="{96D36166-654D-A64C-445B-E08898529AE8}"/>
              </a:ext>
            </a:extLst>
          </p:cNvPr>
          <p:cNvSpPr>
            <a:spLocks noGrp="1"/>
          </p:cNvSpPr>
          <p:nvPr>
            <p:ph idx="1"/>
          </p:nvPr>
        </p:nvSpPr>
        <p:spPr/>
        <p:txBody>
          <a:bodyPr vert="horz" lIns="91440" tIns="45720" rIns="91440" bIns="45720" rtlCol="0" anchor="t">
            <a:normAutofit/>
          </a:bodyPr>
          <a:lstStyle/>
          <a:p>
            <a:r>
              <a:rPr lang="en-US" b="1" dirty="0" err="1">
                <a:ln>
                  <a:solidFill>
                    <a:schemeClr val="tx1"/>
                  </a:solidFill>
                </a:ln>
                <a:solidFill>
                  <a:schemeClr val="bg1"/>
                </a:solidFill>
              </a:rPr>
              <a:t>PSDesiredStateConfiguration</a:t>
            </a:r>
            <a:r>
              <a:rPr lang="en-US" b="1" dirty="0">
                <a:ln>
                  <a:solidFill>
                    <a:schemeClr val="tx1"/>
                  </a:solidFill>
                </a:ln>
                <a:solidFill>
                  <a:schemeClr val="bg1"/>
                </a:solidFill>
              </a:rPr>
              <a:t> module</a:t>
            </a:r>
          </a:p>
          <a:p>
            <a:r>
              <a:rPr lang="en-US" b="1">
                <a:ln>
                  <a:solidFill>
                    <a:schemeClr val="tx1"/>
                  </a:solidFill>
                </a:ln>
                <a:solidFill>
                  <a:schemeClr val="bg1"/>
                </a:solidFill>
                <a:latin typeface="Calibri_MSFontService"/>
              </a:rPr>
              <a:t>No LCM -&gt; Bring your own agent</a:t>
            </a:r>
            <a:endParaRPr lang="en-US" b="1">
              <a:ln>
                <a:solidFill>
                  <a:schemeClr val="tx1"/>
                </a:solidFill>
              </a:ln>
              <a:solidFill>
                <a:schemeClr val="bg1"/>
              </a:solidFill>
              <a:latin typeface="Calibri"/>
              <a:cs typeface="Calibri"/>
            </a:endParaRPr>
          </a:p>
          <a:p>
            <a:r>
              <a:rPr lang="en-US" b="1" dirty="0">
                <a:ln>
                  <a:solidFill>
                    <a:schemeClr val="tx1"/>
                  </a:solidFill>
                </a:ln>
                <a:solidFill>
                  <a:schemeClr val="bg1"/>
                </a:solidFill>
              </a:rPr>
              <a:t>Cross-platform support (via PowerShell 7)</a:t>
            </a:r>
            <a:endParaRPr lang="en-US" b="1" dirty="0">
              <a:ln>
                <a:solidFill>
                  <a:prstClr val="black"/>
                </a:solidFill>
              </a:ln>
              <a:solidFill>
                <a:schemeClr val="bg1"/>
              </a:solidFill>
              <a:cs typeface="Calibri"/>
            </a:endParaRPr>
          </a:p>
          <a:p>
            <a:r>
              <a:rPr lang="en-US" b="1" dirty="0">
                <a:ln>
                  <a:solidFill>
                    <a:schemeClr val="tx1"/>
                  </a:solidFill>
                </a:ln>
                <a:solidFill>
                  <a:schemeClr val="bg1"/>
                </a:solidFill>
              </a:rPr>
              <a:t>Open Source</a:t>
            </a:r>
          </a:p>
          <a:p>
            <a:r>
              <a:rPr lang="en-US" b="1">
                <a:ln>
                  <a:solidFill>
                    <a:schemeClr val="tx1"/>
                  </a:solidFill>
                </a:ln>
                <a:solidFill>
                  <a:schemeClr val="bg1"/>
                </a:solidFill>
              </a:rPr>
              <a:t>Invoke-</a:t>
            </a:r>
            <a:r>
              <a:rPr lang="en-US" b="1" err="1">
                <a:ln>
                  <a:solidFill>
                    <a:schemeClr val="tx1"/>
                  </a:solidFill>
                </a:ln>
                <a:solidFill>
                  <a:schemeClr val="bg1"/>
                </a:solidFill>
              </a:rPr>
              <a:t>DSCResource</a:t>
            </a:r>
            <a:endParaRPr lang="en-US" b="1" dirty="0" err="1">
              <a:ln>
                <a:solidFill>
                  <a:prstClr val="black"/>
                </a:solidFill>
              </a:ln>
              <a:solidFill>
                <a:schemeClr val="bg1"/>
              </a:solidFill>
              <a:cs typeface="Calibri"/>
            </a:endParaRPr>
          </a:p>
          <a:p>
            <a:r>
              <a:rPr lang="en-US" b="1" dirty="0">
                <a:ln>
                  <a:solidFill>
                    <a:schemeClr val="tx1"/>
                  </a:solidFill>
                </a:ln>
                <a:solidFill>
                  <a:schemeClr val="bg1"/>
                </a:solidFill>
              </a:rPr>
              <a:t>Start of decoupling DSC from PowerShell</a:t>
            </a:r>
          </a:p>
          <a:p>
            <a:endParaRPr lang="en-US" dirty="0"/>
          </a:p>
        </p:txBody>
      </p:sp>
    </p:spTree>
    <p:extLst>
      <p:ext uri="{BB962C8B-B14F-4D97-AF65-F5344CB8AC3E}">
        <p14:creationId xmlns:p14="http://schemas.microsoft.com/office/powerpoint/2010/main" val="1527979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767CC9-CA20-ED40-4391-CD82BE582932}"/>
              </a:ext>
            </a:extLst>
          </p:cNvPr>
          <p:cNvSpPr>
            <a:spLocks noGrp="1"/>
          </p:cNvSpPr>
          <p:nvPr>
            <p:ph type="title"/>
          </p:nvPr>
        </p:nvSpPr>
        <p:spPr/>
        <p:txBody>
          <a:bodyPr/>
          <a:lstStyle/>
          <a:p>
            <a:r>
              <a:rPr lang="en-US" dirty="0">
                <a:ln>
                  <a:solidFill>
                    <a:schemeClr val="tx1"/>
                  </a:solidFill>
                </a:ln>
                <a:solidFill>
                  <a:schemeClr val="bg1"/>
                </a:solidFill>
                <a:effectLst>
                  <a:outerShdw blurRad="50800" dist="38100" dir="5400000" algn="t" rotWithShape="0">
                    <a:prstClr val="black">
                      <a:alpha val="40000"/>
                    </a:prstClr>
                  </a:outerShdw>
                </a:effectLst>
              </a:rPr>
              <a:t>DSC v3</a:t>
            </a:r>
          </a:p>
        </p:txBody>
      </p:sp>
      <p:sp>
        <p:nvSpPr>
          <p:cNvPr id="3" name="Content Placeholder 2">
            <a:extLst>
              <a:ext uri="{FF2B5EF4-FFF2-40B4-BE49-F238E27FC236}">
                <a16:creationId xmlns:a16="http://schemas.microsoft.com/office/drawing/2014/main" id="{AA88B4E7-210C-A2F7-4282-3E9FA91F5130}"/>
              </a:ext>
            </a:extLst>
          </p:cNvPr>
          <p:cNvSpPr>
            <a:spLocks noGrp="1"/>
          </p:cNvSpPr>
          <p:nvPr>
            <p:ph idx="1"/>
          </p:nvPr>
        </p:nvSpPr>
        <p:spPr/>
        <p:txBody>
          <a:bodyPr vert="horz" lIns="91440" tIns="45720" rIns="91440" bIns="45720" rtlCol="0" anchor="t">
            <a:normAutofit fontScale="92500"/>
          </a:bodyPr>
          <a:lstStyle/>
          <a:p>
            <a:r>
              <a:rPr lang="en-US" b="1" dirty="0">
                <a:ln>
                  <a:solidFill>
                    <a:prstClr val="black"/>
                  </a:solidFill>
                </a:ln>
                <a:solidFill>
                  <a:schemeClr val="bg1"/>
                </a:solidFill>
                <a:cs typeface="Calibri"/>
              </a:rPr>
              <a:t>A reimagining of DSC: revolutionary, not evolutionary</a:t>
            </a:r>
            <a:endParaRPr lang="en-US" b="1" dirty="0">
              <a:ln>
                <a:solidFill>
                  <a:schemeClr val="tx1"/>
                </a:solidFill>
              </a:ln>
              <a:solidFill>
                <a:schemeClr val="bg1"/>
              </a:solidFill>
            </a:endParaRPr>
          </a:p>
          <a:p>
            <a:r>
              <a:rPr lang="en-US" b="1" dirty="0">
                <a:ln>
                  <a:solidFill>
                    <a:schemeClr val="tx1"/>
                  </a:solidFill>
                </a:ln>
                <a:solidFill>
                  <a:schemeClr val="bg1"/>
                </a:solidFill>
              </a:rPr>
              <a:t>Cross-platform and Open Source</a:t>
            </a:r>
            <a:endParaRPr lang="en-US" dirty="0">
              <a:solidFill>
                <a:schemeClr val="bg1"/>
              </a:solidFill>
            </a:endParaRPr>
          </a:p>
          <a:p>
            <a:r>
              <a:rPr lang="en-US" b="1" dirty="0">
                <a:ln>
                  <a:solidFill>
                    <a:schemeClr val="tx1"/>
                  </a:solidFill>
                </a:ln>
                <a:solidFill>
                  <a:schemeClr val="bg1"/>
                </a:solidFill>
              </a:rPr>
              <a:t>Decoupled from PowerShell</a:t>
            </a:r>
          </a:p>
          <a:p>
            <a:r>
              <a:rPr lang="en-US" b="1" dirty="0">
                <a:ln>
                  <a:solidFill>
                    <a:schemeClr val="tx1"/>
                  </a:solidFill>
                </a:ln>
                <a:solidFill>
                  <a:schemeClr val="bg1"/>
                </a:solidFill>
              </a:rPr>
              <a:t>WinPS5.1 and PS7 resources supported</a:t>
            </a:r>
          </a:p>
          <a:p>
            <a:r>
              <a:rPr lang="en-US" b="1" dirty="0">
                <a:ln>
                  <a:solidFill>
                    <a:schemeClr val="tx1"/>
                  </a:solidFill>
                </a:ln>
                <a:solidFill>
                  <a:schemeClr val="bg1"/>
                </a:solidFill>
              </a:rPr>
              <a:t>Resources written in any language</a:t>
            </a:r>
            <a:endParaRPr lang="en-US" b="1" dirty="0">
              <a:ln>
                <a:solidFill>
                  <a:prstClr val="black"/>
                </a:solidFill>
              </a:ln>
              <a:solidFill>
                <a:schemeClr val="bg1"/>
              </a:solidFill>
              <a:cs typeface="Calibri"/>
            </a:endParaRPr>
          </a:p>
          <a:p>
            <a:r>
              <a:rPr lang="en-US" b="1" dirty="0">
                <a:ln>
                  <a:solidFill>
                    <a:schemeClr val="tx1"/>
                  </a:solidFill>
                </a:ln>
                <a:solidFill>
                  <a:schemeClr val="bg1"/>
                </a:solidFill>
              </a:rPr>
              <a:t>No more MOF -&gt; JSON</a:t>
            </a:r>
            <a:endParaRPr lang="en-US" b="1" dirty="0">
              <a:ln>
                <a:solidFill>
                  <a:prstClr val="black"/>
                </a:solidFill>
              </a:ln>
              <a:solidFill>
                <a:schemeClr val="bg1"/>
              </a:solidFill>
              <a:cs typeface="Calibri"/>
            </a:endParaRPr>
          </a:p>
          <a:p>
            <a:r>
              <a:rPr lang="en-US" b="1" dirty="0">
                <a:ln>
                  <a:solidFill>
                    <a:schemeClr val="tx1"/>
                  </a:solidFill>
                </a:ln>
                <a:solidFill>
                  <a:schemeClr val="bg1"/>
                </a:solidFill>
              </a:rPr>
              <a:t>Get, Set, Test, Export, and more!</a:t>
            </a:r>
          </a:p>
          <a:p>
            <a:endParaRPr lang="en-US" dirty="0"/>
          </a:p>
        </p:txBody>
      </p:sp>
    </p:spTree>
    <p:extLst>
      <p:ext uri="{BB962C8B-B14F-4D97-AF65-F5344CB8AC3E}">
        <p14:creationId xmlns:p14="http://schemas.microsoft.com/office/powerpoint/2010/main" val="2857554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dissolv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5505A-58B5-2B11-6F7B-AA9BCCEC85A6}"/>
              </a:ext>
            </a:extLst>
          </p:cNvPr>
          <p:cNvSpPr>
            <a:spLocks noGrp="1"/>
          </p:cNvSpPr>
          <p:nvPr>
            <p:ph type="title"/>
          </p:nvPr>
        </p:nvSpPr>
        <p:spPr/>
        <p:txBody>
          <a:bodyPr/>
          <a:lstStyle/>
          <a:p>
            <a:r>
              <a:rPr lang="en-US" dirty="0"/>
              <a:t>Demo outline</a:t>
            </a:r>
          </a:p>
        </p:txBody>
      </p:sp>
      <p:sp>
        <p:nvSpPr>
          <p:cNvPr id="3" name="Content Placeholder 2">
            <a:extLst>
              <a:ext uri="{FF2B5EF4-FFF2-40B4-BE49-F238E27FC236}">
                <a16:creationId xmlns:a16="http://schemas.microsoft.com/office/drawing/2014/main" id="{1B047B62-1538-CA53-777E-743BA49320EB}"/>
              </a:ext>
            </a:extLst>
          </p:cNvPr>
          <p:cNvSpPr>
            <a:spLocks noGrp="1"/>
          </p:cNvSpPr>
          <p:nvPr>
            <p:ph idx="1"/>
          </p:nvPr>
        </p:nvSpPr>
        <p:spPr/>
        <p:txBody>
          <a:bodyPr/>
          <a:lstStyle/>
          <a:p>
            <a:r>
              <a:rPr lang="en-US" dirty="0"/>
              <a:t>Anatomy of a v3 resource</a:t>
            </a:r>
          </a:p>
          <a:p>
            <a:r>
              <a:rPr lang="en-US" dirty="0"/>
              <a:t>DSC command-line tool</a:t>
            </a:r>
          </a:p>
          <a:p>
            <a:r>
              <a:rPr lang="en-US" dirty="0"/>
              <a:t>Configuration documents</a:t>
            </a:r>
          </a:p>
          <a:p>
            <a:r>
              <a:rPr lang="en-US" dirty="0"/>
              <a:t>Using PowerShell based resources</a:t>
            </a:r>
          </a:p>
          <a:p>
            <a:r>
              <a:rPr lang="en-US" dirty="0"/>
              <a:t>Linux example</a:t>
            </a:r>
          </a:p>
          <a:p>
            <a:r>
              <a:rPr lang="en-US" dirty="0"/>
              <a:t>Windows example</a:t>
            </a:r>
          </a:p>
        </p:txBody>
      </p:sp>
    </p:spTree>
    <p:extLst>
      <p:ext uri="{BB962C8B-B14F-4D97-AF65-F5344CB8AC3E}">
        <p14:creationId xmlns:p14="http://schemas.microsoft.com/office/powerpoint/2010/main" val="2009290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259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D1EB2-7DCE-19E7-E71E-5AE6DCD051ED}"/>
              </a:ext>
            </a:extLst>
          </p:cNvPr>
          <p:cNvSpPr>
            <a:spLocks noGrp="1"/>
          </p:cNvSpPr>
          <p:nvPr>
            <p:ph type="title"/>
          </p:nvPr>
        </p:nvSpPr>
        <p:spPr/>
        <p:txBody>
          <a:bodyPr/>
          <a:lstStyle/>
          <a:p>
            <a:r>
              <a:rPr lang="en-US" dirty="0"/>
              <a:t>Key takeaways</a:t>
            </a:r>
          </a:p>
        </p:txBody>
      </p:sp>
      <p:sp>
        <p:nvSpPr>
          <p:cNvPr id="3" name="Content Placeholder 2">
            <a:extLst>
              <a:ext uri="{FF2B5EF4-FFF2-40B4-BE49-F238E27FC236}">
                <a16:creationId xmlns:a16="http://schemas.microsoft.com/office/drawing/2014/main" id="{EEA9665C-75C1-D71A-92C1-384EECB76676}"/>
              </a:ext>
            </a:extLst>
          </p:cNvPr>
          <p:cNvSpPr>
            <a:spLocks noGrp="1"/>
          </p:cNvSpPr>
          <p:nvPr>
            <p:ph idx="1"/>
          </p:nvPr>
        </p:nvSpPr>
        <p:spPr/>
        <p:txBody>
          <a:bodyPr/>
          <a:lstStyle/>
          <a:p>
            <a:r>
              <a:rPr lang="en-US" dirty="0"/>
              <a:t>DSC v3 enables new resources ecosystem</a:t>
            </a:r>
          </a:p>
          <a:p>
            <a:r>
              <a:rPr lang="en-US" dirty="0"/>
              <a:t>New resource capabilities for PowerShell class-based resources</a:t>
            </a:r>
          </a:p>
          <a:p>
            <a:r>
              <a:rPr lang="en-US" dirty="0"/>
              <a:t>Modernized configuration format build on ARM and JSON with future Bicep support</a:t>
            </a:r>
          </a:p>
        </p:txBody>
      </p:sp>
    </p:spTree>
    <p:extLst>
      <p:ext uri="{BB962C8B-B14F-4D97-AF65-F5344CB8AC3E}">
        <p14:creationId xmlns:p14="http://schemas.microsoft.com/office/powerpoint/2010/main" val="2147015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Steve Lee</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DE" sz="6000" b="1">
                <a:solidFill>
                  <a:srgbClr val="346296"/>
                </a:solidFill>
                <a:latin typeface="Segoe UI Light" panose="020B0502040204020203" pitchFamily="34" charset="0"/>
                <a:cs typeface="Segoe UI Light" panose="020B0502040204020203" pitchFamily="34" charset="0"/>
              </a:rPr>
              <a:t>N</a:t>
            </a:r>
            <a:r>
              <a:rPr lang="en-US" sz="6000" b="1" err="1">
                <a:solidFill>
                  <a:srgbClr val="346296"/>
                </a:solidFill>
                <a:latin typeface="Segoe UI Light" panose="020B0502040204020203" pitchFamily="34" charset="0"/>
                <a:cs typeface="Segoe UI Light" panose="020B0502040204020203" pitchFamily="34" charset="0"/>
              </a:rPr>
              <a:t>ext</a:t>
            </a:r>
            <a:r>
              <a:rPr lang="en-US" sz="6000" b="1">
                <a:solidFill>
                  <a:srgbClr val="346296"/>
                </a:solidFill>
                <a:latin typeface="Segoe UI Light" panose="020B0502040204020203" pitchFamily="34" charset="0"/>
                <a:cs typeface="Segoe UI Light" panose="020B0502040204020203" pitchFamily="34" charset="0"/>
              </a:rPr>
              <a:t> Up:</a:t>
            </a:r>
            <a:endParaRPr lang="en-DE" sz="6000" b="1">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603CA-3FD2-4DB7-60A6-09BA984EFE51}"/>
              </a:ext>
            </a:extLst>
          </p:cNvPr>
          <p:cNvSpPr>
            <a:spLocks noGrp="1"/>
          </p:cNvSpPr>
          <p:nvPr>
            <p:ph type="title"/>
          </p:nvPr>
        </p:nvSpPr>
        <p:spPr/>
        <p:txBody>
          <a:bodyPr/>
          <a:lstStyle/>
          <a:p>
            <a:r>
              <a:rPr lang="en-US" dirty="0"/>
              <a:t>3.0 and beyond</a:t>
            </a:r>
          </a:p>
        </p:txBody>
      </p:sp>
      <p:sp>
        <p:nvSpPr>
          <p:cNvPr id="3" name="Content Placeholder 2">
            <a:extLst>
              <a:ext uri="{FF2B5EF4-FFF2-40B4-BE49-F238E27FC236}">
                <a16:creationId xmlns:a16="http://schemas.microsoft.com/office/drawing/2014/main" id="{1CAF79EA-3177-FA08-BB25-77C4A37039D8}"/>
              </a:ext>
            </a:extLst>
          </p:cNvPr>
          <p:cNvSpPr>
            <a:spLocks noGrp="1"/>
          </p:cNvSpPr>
          <p:nvPr>
            <p:ph idx="1"/>
          </p:nvPr>
        </p:nvSpPr>
        <p:spPr/>
        <p:txBody>
          <a:bodyPr/>
          <a:lstStyle/>
          <a:p>
            <a:r>
              <a:rPr lang="en-US" dirty="0"/>
              <a:t>3.0 GA </a:t>
            </a:r>
            <a:r>
              <a:rPr lang="en-US"/>
              <a:t>targeting late Q3 </a:t>
            </a:r>
            <a:r>
              <a:rPr lang="en-US" dirty="0"/>
              <a:t>2024</a:t>
            </a:r>
          </a:p>
          <a:p>
            <a:r>
              <a:rPr lang="en-US" dirty="0"/>
              <a:t>3.1 ideas</a:t>
            </a:r>
          </a:p>
          <a:p>
            <a:pPr lvl="1"/>
            <a:r>
              <a:rPr lang="en-US" dirty="0"/>
              <a:t>Bicep</a:t>
            </a:r>
          </a:p>
          <a:p>
            <a:pPr lvl="1"/>
            <a:r>
              <a:rPr lang="en-US" dirty="0"/>
              <a:t>PowerShell tooling to author configurations</a:t>
            </a:r>
          </a:p>
          <a:p>
            <a:pPr lvl="1"/>
            <a:r>
              <a:rPr lang="en-US" dirty="0" err="1"/>
              <a:t>DSC.exe</a:t>
            </a:r>
            <a:r>
              <a:rPr lang="en-US" dirty="0"/>
              <a:t> as an agent</a:t>
            </a:r>
          </a:p>
          <a:p>
            <a:pPr lvl="1"/>
            <a:r>
              <a:rPr lang="en-US" dirty="0"/>
              <a:t>Resource discovery/publishing to ACR</a:t>
            </a:r>
          </a:p>
        </p:txBody>
      </p:sp>
    </p:spTree>
    <p:extLst>
      <p:ext uri="{BB962C8B-B14F-4D97-AF65-F5344CB8AC3E}">
        <p14:creationId xmlns:p14="http://schemas.microsoft.com/office/powerpoint/2010/main" val="15313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dissolv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dissolv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dissolv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Steve Lee</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6000" b="1" dirty="0">
                <a:solidFill>
                  <a:srgbClr val="346296"/>
                </a:solidFill>
                <a:latin typeface="+mn-lt"/>
              </a:rPr>
              <a:t>DSC v3 – The Next Generation</a:t>
            </a:r>
            <a:endParaRPr lang="en-DE" sz="6000" b="1">
              <a:solidFill>
                <a:srgbClr val="346296"/>
              </a:solidFill>
              <a:latin typeface="+mn-lt"/>
            </a:endParaRP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dirty="0"/>
              <a:t>Principal Software Engineer Manager at Microsoft for:</a:t>
            </a:r>
            <a:br>
              <a:rPr lang="en-US" dirty="0"/>
            </a:br>
            <a:r>
              <a:rPr lang="en-US" dirty="0"/>
              <a:t>- PowerShell 7</a:t>
            </a:r>
            <a:br>
              <a:rPr lang="en-US" dirty="0"/>
            </a:br>
            <a:r>
              <a:rPr lang="en-US" dirty="0"/>
              <a:t>- DSC v3</a:t>
            </a:r>
            <a:br>
              <a:rPr lang="en-US" dirty="0"/>
            </a:br>
            <a:r>
              <a:rPr lang="en-US" dirty="0"/>
              <a:t>- Win32 OpenSSH</a:t>
            </a:r>
            <a:br>
              <a:rPr lang="en-US" dirty="0"/>
            </a:br>
            <a:r>
              <a:rPr lang="en-US" dirty="0"/>
              <a:t>- </a:t>
            </a:r>
            <a:r>
              <a:rPr lang="en-US" dirty="0" err="1"/>
              <a:t>PowerShellGallery</a:t>
            </a:r>
            <a:br>
              <a:rPr lang="en-US" dirty="0"/>
            </a:br>
            <a:r>
              <a:rPr lang="en-US" dirty="0"/>
              <a:t>- PS </a:t>
            </a:r>
            <a:r>
              <a:rPr lang="en-US" dirty="0" err="1"/>
              <a:t>VSCode</a:t>
            </a:r>
            <a:r>
              <a:rPr lang="en-US" dirty="0"/>
              <a:t> extension, PSSA, </a:t>
            </a:r>
            <a:r>
              <a:rPr lang="en-US" dirty="0" err="1"/>
              <a:t>SecretMgmt</a:t>
            </a:r>
            <a:r>
              <a:rPr lang="en-US" dirty="0"/>
              <a:t>, </a:t>
            </a:r>
            <a:r>
              <a:rPr lang="en-US" dirty="0" err="1"/>
              <a:t>etc</a:t>
            </a:r>
            <a:r>
              <a:rPr lang="en-US" dirty="0"/>
              <a:t>…</a:t>
            </a:r>
          </a:p>
        </p:txBody>
      </p:sp>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rmAutofit/>
          </a:bodyPr>
          <a:lstStyle/>
          <a:p>
            <a:r>
              <a:rPr lang="en-US" sz="6600" dirty="0">
                <a:solidFill>
                  <a:srgbClr val="346296"/>
                </a:solidFill>
                <a:latin typeface="+mn-lt"/>
                <a:ea typeface="+mn-ea"/>
                <a:cs typeface="+mn-cs"/>
              </a:rPr>
              <a:t>Steve Lee</a:t>
            </a:r>
            <a:endParaRPr lang="en-DE" sz="6600">
              <a:solidFill>
                <a:srgbClr val="346296"/>
              </a:solidFill>
              <a:latin typeface="+mn-lt"/>
              <a:ea typeface="+mn-ea"/>
              <a:cs typeface="+mn-cs"/>
            </a:endParaRPr>
          </a:p>
        </p:txBody>
      </p:sp>
      <p:pic>
        <p:nvPicPr>
          <p:cNvPr id="4" name="Picture 3">
            <a:extLst>
              <a:ext uri="{FF2B5EF4-FFF2-40B4-BE49-F238E27FC236}">
                <a16:creationId xmlns:a16="http://schemas.microsoft.com/office/drawing/2014/main" id="{695A184B-18DA-D68C-8B74-F94EBAE97A5D}"/>
              </a:ext>
            </a:extLst>
          </p:cNvPr>
          <p:cNvPicPr>
            <a:picLocks noChangeAspect="1"/>
          </p:cNvPicPr>
          <p:nvPr/>
        </p:nvPicPr>
        <p:blipFill>
          <a:blip r:embed="rId2"/>
          <a:stretch>
            <a:fillRect/>
          </a:stretch>
        </p:blipFill>
        <p:spPr>
          <a:xfrm>
            <a:off x="180589" y="324852"/>
            <a:ext cx="3286723" cy="3487567"/>
          </a:xfrm>
          <a:prstGeom prst="rect">
            <a:avLst/>
          </a:prstGeom>
        </p:spPr>
      </p:pic>
    </p:spTree>
    <p:extLst>
      <p:ext uri="{BB962C8B-B14F-4D97-AF65-F5344CB8AC3E}">
        <p14:creationId xmlns:p14="http://schemas.microsoft.com/office/powerpoint/2010/main" val="7510956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a:xfrm>
            <a:off x="2863483" y="2526434"/>
            <a:ext cx="6333417" cy="1184065"/>
          </a:xfrm>
          <a:effectLst>
            <a:outerShdw blurRad="50800" dist="38100" dir="5400000" algn="t" rotWithShape="0">
              <a:prstClr val="black">
                <a:alpha val="40000"/>
              </a:prstClr>
            </a:outerShdw>
          </a:effectLst>
        </p:spPr>
        <p:txBody>
          <a:bodyPr>
            <a:normAutofit fontScale="90000"/>
          </a:bodyPr>
          <a:lstStyle/>
          <a:p>
            <a:r>
              <a:rPr lang="fr-FR" dirty="0">
                <a:ln>
                  <a:solidFill>
                    <a:schemeClr val="tx1"/>
                  </a:solidFill>
                </a:ln>
                <a:solidFill>
                  <a:schemeClr val="bg1"/>
                </a:solidFill>
              </a:rPr>
              <a:t>A Brief History Lesson</a:t>
            </a:r>
            <a:endParaRPr lang="en-GB" dirty="0">
              <a:ln>
                <a:solidFill>
                  <a:schemeClr val="tx1"/>
                </a:solidFill>
              </a:ln>
              <a:solidFill>
                <a:schemeClr val="bg1"/>
              </a:solidFill>
            </a:endParaRPr>
          </a:p>
        </p:txBody>
      </p:sp>
    </p:spTree>
    <p:extLst>
      <p:ext uri="{BB962C8B-B14F-4D97-AF65-F5344CB8AC3E}">
        <p14:creationId xmlns:p14="http://schemas.microsoft.com/office/powerpoint/2010/main" val="1101361508"/>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c4c3fd3d-04d3-453a-9611-8e9b90c489ea">
      <Terms xmlns="http://schemas.microsoft.com/office/infopath/2007/PartnerControls"/>
    </lcf76f155ced4ddcb4097134ff3c332f>
    <TaxCatchAll xmlns="230e9df3-be65-4c73-a93b-d1236ebd677e" xsi:nil="true"/>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21470E9A9B7714184E5191FA99D1D5C" ma:contentTypeVersion="21" ma:contentTypeDescription="Create a new document." ma:contentTypeScope="" ma:versionID="3f97720bfe89b52c3f4c1e640c7008a4">
  <xsd:schema xmlns:xsd="http://www.w3.org/2001/XMLSchema" xmlns:xs="http://www.w3.org/2001/XMLSchema" xmlns:p="http://schemas.microsoft.com/office/2006/metadata/properties" xmlns:ns1="http://schemas.microsoft.com/sharepoint/v3" xmlns:ns2="c4c3fd3d-04d3-453a-9611-8e9b90c489ea" xmlns:ns3="8f4a553a-f3a5-49d8-9296-f814d5482c28" xmlns:ns4="230e9df3-be65-4c73-a93b-d1236ebd677e" targetNamespace="http://schemas.microsoft.com/office/2006/metadata/properties" ma:root="true" ma:fieldsID="75c39a7546e1d86994ab2edaf2ce8542" ns1:_="" ns2:_="" ns3:_="" ns4:_="">
    <xsd:import namespace="http://schemas.microsoft.com/sharepoint/v3"/>
    <xsd:import namespace="c4c3fd3d-04d3-453a-9611-8e9b90c489ea"/>
    <xsd:import namespace="8f4a553a-f3a5-49d8-9296-f814d5482c28"/>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Location"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4c3fd3d-04d3-453a-9611-8e9b90c489e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element name="lcf76f155ced4ddcb4097134ff3c332f" ma:index="24"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SearchProperties" ma:index="26" nillable="true" ma:displayName="MediaServiceSearchProperties" ma:hidden="true" ma:internalName="MediaServiceSearchProperties" ma:readOnly="true">
      <xsd:simpleType>
        <xsd:restriction base="dms:Note"/>
      </xsd:simpleType>
    </xsd:element>
    <xsd:element name="MediaServiceDocTags" ma:index="27" nillable="true" ma:displayName="MediaServiceDocTags" ma:hidden="true" ma:internalName="MediaServiceDocTags" ma:readOnly="true">
      <xsd:simpleType>
        <xsd:restriction base="dms:Note"/>
      </xsd:simpleType>
    </xsd:element>
    <xsd:element name="MediaServiceObjectDetectorVersions" ma:index="2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f4a553a-f3a5-49d8-9296-f814d5482c28"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2f607fcb-3c0a-4c3b-b146-5183f5b6aa25}" ma:internalName="TaxCatchAll" ma:showField="CatchAllData" ma:web="8f4a553a-f3a5-49d8-9296-f814d5482c2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7D9B22B-F436-4FE5-B6C0-65AB2260F593}">
  <ds:schemaRefs>
    <ds:schemaRef ds:uri="http://schemas.microsoft.com/sharepoint/v3/contenttype/forms"/>
  </ds:schemaRefs>
</ds:datastoreItem>
</file>

<file path=customXml/itemProps2.xml><?xml version="1.0" encoding="utf-8"?>
<ds:datastoreItem xmlns:ds="http://schemas.openxmlformats.org/officeDocument/2006/customXml" ds:itemID="{AA9C06E3-346E-408E-B352-32E922A070CE}">
  <ds:schemaRefs>
    <ds:schemaRef ds:uri="c4c3fd3d-04d3-453a-9611-8e9b90c489ea"/>
    <ds:schemaRef ds:uri="http://schemas.microsoft.com/office/2006/metadata/properties"/>
    <ds:schemaRef ds:uri="http://purl.org/dc/terms/"/>
    <ds:schemaRef ds:uri="http://schemas.microsoft.com/sharepoint/v3"/>
    <ds:schemaRef ds:uri="http://purl.org/dc/elements/1.1/"/>
    <ds:schemaRef ds:uri="http://schemas.openxmlformats.org/package/2006/metadata/core-properties"/>
    <ds:schemaRef ds:uri="http://schemas.microsoft.com/office/2006/documentManagement/types"/>
    <ds:schemaRef ds:uri="http://www.w3.org/XML/1998/namespace"/>
    <ds:schemaRef ds:uri="http://schemas.microsoft.com/office/infopath/2007/PartnerControls"/>
    <ds:schemaRef ds:uri="230e9df3-be65-4c73-a93b-d1236ebd677e"/>
    <ds:schemaRef ds:uri="8f4a553a-f3a5-49d8-9296-f814d5482c28"/>
    <ds:schemaRef ds:uri="http://purl.org/dc/dcmitype/"/>
  </ds:schemaRefs>
</ds:datastoreItem>
</file>

<file path=customXml/itemProps3.xml><?xml version="1.0" encoding="utf-8"?>
<ds:datastoreItem xmlns:ds="http://schemas.openxmlformats.org/officeDocument/2006/customXml" ds:itemID="{F6B79E57-2823-4159-85E8-7BC5A397F2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4c3fd3d-04d3-453a-9611-8e9b90c489ea"/>
    <ds:schemaRef ds:uri="8f4a553a-f3a5-49d8-9296-f814d5482c28"/>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988</Words>
  <Application>Microsoft Office PowerPoint</Application>
  <PresentationFormat>Widescreen</PresentationFormat>
  <Paragraphs>123</Paragraphs>
  <Slides>21</Slides>
  <Notes>5</Notes>
  <HiddenSlides>1</HiddenSlides>
  <MMClips>0</MMClips>
  <ScaleCrop>false</ScaleCrop>
  <HeadingPairs>
    <vt:vector size="4" baseType="variant">
      <vt:variant>
        <vt:lpstr>Theme</vt:lpstr>
      </vt:variant>
      <vt:variant>
        <vt:i4>4</vt:i4>
      </vt:variant>
      <vt:variant>
        <vt:lpstr>Slide Titles</vt:lpstr>
      </vt:variant>
      <vt:variant>
        <vt:i4>21</vt:i4>
      </vt:variant>
    </vt:vector>
  </HeadingPairs>
  <TitlesOfParts>
    <vt:vector size="25" baseType="lpstr">
      <vt:lpstr>Title</vt:lpstr>
      <vt:lpstr>Blank</vt:lpstr>
      <vt:lpstr>Speaker's slide</vt:lpstr>
      <vt:lpstr>Content</vt:lpstr>
      <vt:lpstr>README</vt:lpstr>
      <vt:lpstr>Next Up:</vt:lpstr>
      <vt:lpstr>3</vt:lpstr>
      <vt:lpstr>2</vt:lpstr>
      <vt:lpstr>1</vt:lpstr>
      <vt:lpstr>DSC v3 – The Next Generation</vt:lpstr>
      <vt:lpstr>Many thanks to our sponsors:</vt:lpstr>
      <vt:lpstr>Steve Lee</vt:lpstr>
      <vt:lpstr>A Brief History Lesson</vt:lpstr>
      <vt:lpstr>In the beginning…</vt:lpstr>
      <vt:lpstr>Scripting!</vt:lpstr>
      <vt:lpstr>Configuration as code</vt:lpstr>
      <vt:lpstr>Then came DSC</vt:lpstr>
      <vt:lpstr>DSC v1</vt:lpstr>
      <vt:lpstr>DSC v2</vt:lpstr>
      <vt:lpstr>DSC v3</vt:lpstr>
      <vt:lpstr>Demo outline</vt:lpstr>
      <vt:lpstr>Demos</vt:lpstr>
      <vt:lpstr>Key takeaways</vt:lpstr>
      <vt:lpstr>3.0 and beyond</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README</dc:title>
  <dc:creator/>
  <cp:revision>18</cp:revision>
  <dcterms:created xsi:type="dcterms:W3CDTF">2024-03-26T13:08:23Z</dcterms:created>
  <dcterms:modified xsi:type="dcterms:W3CDTF">2024-06-26T14:39:43Z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0x010100721470E9A9B7714184E5191FA99D1D5C</vt:lpwstr>
  </property>
  <property fmtid="{D5CDD505-2E9C-101B-9397-08002B2CF9AE}" pid="3" name="MediaServiceImageTags">
    <vt:lpwstr/>
  </property>
</Properties>
</file>

<file path=docProps/thumbnail.jpeg>
</file>